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40233600" cy="40233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758"/>
    <p:restoredTop sz="96327"/>
  </p:normalViewPr>
  <p:slideViewPr>
    <p:cSldViewPr snapToGrid="0">
      <p:cViewPr varScale="1">
        <p:scale>
          <a:sx n="33" d="100"/>
          <a:sy n="33" d="100"/>
        </p:scale>
        <p:origin x="4552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17520" y="6584530"/>
            <a:ext cx="34198560" cy="14007253"/>
          </a:xfrm>
        </p:spPr>
        <p:txBody>
          <a:bodyPr anchor="b"/>
          <a:lstStyle>
            <a:lvl1pPr algn="ctr">
              <a:defRPr sz="2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29200" y="21131956"/>
            <a:ext cx="30175200" cy="9713804"/>
          </a:xfrm>
        </p:spPr>
        <p:txBody>
          <a:bodyPr/>
          <a:lstStyle>
            <a:lvl1pPr marL="0" indent="0" algn="ctr">
              <a:buNone/>
              <a:defRPr sz="10560"/>
            </a:lvl1pPr>
            <a:lvl2pPr marL="2011680" indent="0" algn="ctr">
              <a:buNone/>
              <a:defRPr sz="8800"/>
            </a:lvl2pPr>
            <a:lvl3pPr marL="4023360" indent="0" algn="ctr">
              <a:buNone/>
              <a:defRPr sz="7920"/>
            </a:lvl3pPr>
            <a:lvl4pPr marL="6035040" indent="0" algn="ctr">
              <a:buNone/>
              <a:defRPr sz="7040"/>
            </a:lvl4pPr>
            <a:lvl5pPr marL="8046720" indent="0" algn="ctr">
              <a:buNone/>
              <a:defRPr sz="7040"/>
            </a:lvl5pPr>
            <a:lvl6pPr marL="10058400" indent="0" algn="ctr">
              <a:buNone/>
              <a:defRPr sz="7040"/>
            </a:lvl6pPr>
            <a:lvl7pPr marL="12070080" indent="0" algn="ctr">
              <a:buNone/>
              <a:defRPr sz="7040"/>
            </a:lvl7pPr>
            <a:lvl8pPr marL="14081760" indent="0" algn="ctr">
              <a:buNone/>
              <a:defRPr sz="7040"/>
            </a:lvl8pPr>
            <a:lvl9pPr marL="16093440" indent="0" algn="ctr">
              <a:buNone/>
              <a:defRPr sz="70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571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910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792172" y="2142067"/>
            <a:ext cx="8675370" cy="340961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66062" y="2142067"/>
            <a:ext cx="25523190" cy="340961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341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50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5107" y="10030472"/>
            <a:ext cx="34701480" cy="16736057"/>
          </a:xfrm>
        </p:spPr>
        <p:txBody>
          <a:bodyPr anchor="b"/>
          <a:lstStyle>
            <a:lvl1pPr>
              <a:defRPr sz="2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5107" y="26924858"/>
            <a:ext cx="34701480" cy="8801097"/>
          </a:xfrm>
        </p:spPr>
        <p:txBody>
          <a:bodyPr/>
          <a:lstStyle>
            <a:lvl1pPr marL="0" indent="0">
              <a:buNone/>
              <a:defRPr sz="10560">
                <a:solidFill>
                  <a:schemeClr val="tx1"/>
                </a:solidFill>
              </a:defRPr>
            </a:lvl1pPr>
            <a:lvl2pPr marL="2011680" indent="0">
              <a:buNone/>
              <a:defRPr sz="8800">
                <a:solidFill>
                  <a:schemeClr val="tx1">
                    <a:tint val="75000"/>
                  </a:schemeClr>
                </a:solidFill>
              </a:defRPr>
            </a:lvl2pPr>
            <a:lvl3pPr marL="4023360" indent="0">
              <a:buNone/>
              <a:defRPr sz="7920">
                <a:solidFill>
                  <a:schemeClr val="tx1">
                    <a:tint val="75000"/>
                  </a:schemeClr>
                </a:solidFill>
              </a:defRPr>
            </a:lvl3pPr>
            <a:lvl4pPr marL="603504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4pPr>
            <a:lvl5pPr marL="804672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5pPr>
            <a:lvl6pPr marL="1005840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6pPr>
            <a:lvl7pPr marL="1207008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7pPr>
            <a:lvl8pPr marL="1408176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8pPr>
            <a:lvl9pPr marL="1609344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708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66060" y="10710333"/>
            <a:ext cx="17099280" cy="255278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368260" y="10710333"/>
            <a:ext cx="17099280" cy="255278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05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0" y="2142076"/>
            <a:ext cx="34701480" cy="7776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1305" y="9862823"/>
            <a:ext cx="17020696" cy="4833617"/>
          </a:xfrm>
        </p:spPr>
        <p:txBody>
          <a:bodyPr anchor="b"/>
          <a:lstStyle>
            <a:lvl1pPr marL="0" indent="0">
              <a:buNone/>
              <a:defRPr sz="10560" b="1"/>
            </a:lvl1pPr>
            <a:lvl2pPr marL="2011680" indent="0">
              <a:buNone/>
              <a:defRPr sz="8800" b="1"/>
            </a:lvl2pPr>
            <a:lvl3pPr marL="4023360" indent="0">
              <a:buNone/>
              <a:defRPr sz="7920" b="1"/>
            </a:lvl3pPr>
            <a:lvl4pPr marL="6035040" indent="0">
              <a:buNone/>
              <a:defRPr sz="7040" b="1"/>
            </a:lvl4pPr>
            <a:lvl5pPr marL="8046720" indent="0">
              <a:buNone/>
              <a:defRPr sz="7040" b="1"/>
            </a:lvl5pPr>
            <a:lvl6pPr marL="10058400" indent="0">
              <a:buNone/>
              <a:defRPr sz="7040" b="1"/>
            </a:lvl6pPr>
            <a:lvl7pPr marL="12070080" indent="0">
              <a:buNone/>
              <a:defRPr sz="7040" b="1"/>
            </a:lvl7pPr>
            <a:lvl8pPr marL="14081760" indent="0">
              <a:buNone/>
              <a:defRPr sz="7040" b="1"/>
            </a:lvl8pPr>
            <a:lvl9pPr marL="16093440" indent="0">
              <a:buNone/>
              <a:defRPr sz="7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71305" y="14696440"/>
            <a:ext cx="17020696" cy="21616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368262" y="9862823"/>
            <a:ext cx="17104520" cy="4833617"/>
          </a:xfrm>
        </p:spPr>
        <p:txBody>
          <a:bodyPr anchor="b"/>
          <a:lstStyle>
            <a:lvl1pPr marL="0" indent="0">
              <a:buNone/>
              <a:defRPr sz="10560" b="1"/>
            </a:lvl1pPr>
            <a:lvl2pPr marL="2011680" indent="0">
              <a:buNone/>
              <a:defRPr sz="8800" b="1"/>
            </a:lvl2pPr>
            <a:lvl3pPr marL="4023360" indent="0">
              <a:buNone/>
              <a:defRPr sz="7920" b="1"/>
            </a:lvl3pPr>
            <a:lvl4pPr marL="6035040" indent="0">
              <a:buNone/>
              <a:defRPr sz="7040" b="1"/>
            </a:lvl4pPr>
            <a:lvl5pPr marL="8046720" indent="0">
              <a:buNone/>
              <a:defRPr sz="7040" b="1"/>
            </a:lvl5pPr>
            <a:lvl6pPr marL="10058400" indent="0">
              <a:buNone/>
              <a:defRPr sz="7040" b="1"/>
            </a:lvl6pPr>
            <a:lvl7pPr marL="12070080" indent="0">
              <a:buNone/>
              <a:defRPr sz="7040" b="1"/>
            </a:lvl7pPr>
            <a:lvl8pPr marL="14081760" indent="0">
              <a:buNone/>
              <a:defRPr sz="7040" b="1"/>
            </a:lvl8pPr>
            <a:lvl9pPr marL="16093440" indent="0">
              <a:buNone/>
              <a:defRPr sz="7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368262" y="14696440"/>
            <a:ext cx="17104520" cy="21616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351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54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598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2682240"/>
            <a:ext cx="12976383" cy="9387840"/>
          </a:xfrm>
        </p:spPr>
        <p:txBody>
          <a:bodyPr anchor="b"/>
          <a:lstStyle>
            <a:lvl1pPr>
              <a:defRPr sz="140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04520" y="5792902"/>
            <a:ext cx="20368260" cy="28591933"/>
          </a:xfrm>
        </p:spPr>
        <p:txBody>
          <a:bodyPr/>
          <a:lstStyle>
            <a:lvl1pPr>
              <a:defRPr sz="14080"/>
            </a:lvl1pPr>
            <a:lvl2pPr>
              <a:defRPr sz="12320"/>
            </a:lvl2pPr>
            <a:lvl3pPr>
              <a:defRPr sz="10560"/>
            </a:lvl3pPr>
            <a:lvl4pPr>
              <a:defRPr sz="8800"/>
            </a:lvl4pPr>
            <a:lvl5pPr>
              <a:defRPr sz="8800"/>
            </a:lvl5pPr>
            <a:lvl6pPr>
              <a:defRPr sz="8800"/>
            </a:lvl6pPr>
            <a:lvl7pPr>
              <a:defRPr sz="8800"/>
            </a:lvl7pPr>
            <a:lvl8pPr>
              <a:defRPr sz="8800"/>
            </a:lvl8pPr>
            <a:lvl9pPr>
              <a:defRPr sz="8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12070080"/>
            <a:ext cx="12976383" cy="22361316"/>
          </a:xfrm>
        </p:spPr>
        <p:txBody>
          <a:bodyPr/>
          <a:lstStyle>
            <a:lvl1pPr marL="0" indent="0">
              <a:buNone/>
              <a:defRPr sz="7040"/>
            </a:lvl1pPr>
            <a:lvl2pPr marL="2011680" indent="0">
              <a:buNone/>
              <a:defRPr sz="6160"/>
            </a:lvl2pPr>
            <a:lvl3pPr marL="4023360" indent="0">
              <a:buNone/>
              <a:defRPr sz="5280"/>
            </a:lvl3pPr>
            <a:lvl4pPr marL="6035040" indent="0">
              <a:buNone/>
              <a:defRPr sz="4400"/>
            </a:lvl4pPr>
            <a:lvl5pPr marL="8046720" indent="0">
              <a:buNone/>
              <a:defRPr sz="4400"/>
            </a:lvl5pPr>
            <a:lvl6pPr marL="10058400" indent="0">
              <a:buNone/>
              <a:defRPr sz="4400"/>
            </a:lvl6pPr>
            <a:lvl7pPr marL="12070080" indent="0">
              <a:buNone/>
              <a:defRPr sz="4400"/>
            </a:lvl7pPr>
            <a:lvl8pPr marL="14081760" indent="0">
              <a:buNone/>
              <a:defRPr sz="4400"/>
            </a:lvl8pPr>
            <a:lvl9pPr marL="16093440" indent="0">
              <a:buNone/>
              <a:defRPr sz="4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861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2682240"/>
            <a:ext cx="12976383" cy="9387840"/>
          </a:xfrm>
        </p:spPr>
        <p:txBody>
          <a:bodyPr anchor="b"/>
          <a:lstStyle>
            <a:lvl1pPr>
              <a:defRPr sz="140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104520" y="5792902"/>
            <a:ext cx="20368260" cy="28591933"/>
          </a:xfrm>
        </p:spPr>
        <p:txBody>
          <a:bodyPr anchor="t"/>
          <a:lstStyle>
            <a:lvl1pPr marL="0" indent="0">
              <a:buNone/>
              <a:defRPr sz="14080"/>
            </a:lvl1pPr>
            <a:lvl2pPr marL="2011680" indent="0">
              <a:buNone/>
              <a:defRPr sz="12320"/>
            </a:lvl2pPr>
            <a:lvl3pPr marL="4023360" indent="0">
              <a:buNone/>
              <a:defRPr sz="10560"/>
            </a:lvl3pPr>
            <a:lvl4pPr marL="6035040" indent="0">
              <a:buNone/>
              <a:defRPr sz="8800"/>
            </a:lvl4pPr>
            <a:lvl5pPr marL="8046720" indent="0">
              <a:buNone/>
              <a:defRPr sz="8800"/>
            </a:lvl5pPr>
            <a:lvl6pPr marL="10058400" indent="0">
              <a:buNone/>
              <a:defRPr sz="8800"/>
            </a:lvl6pPr>
            <a:lvl7pPr marL="12070080" indent="0">
              <a:buNone/>
              <a:defRPr sz="8800"/>
            </a:lvl7pPr>
            <a:lvl8pPr marL="14081760" indent="0">
              <a:buNone/>
              <a:defRPr sz="8800"/>
            </a:lvl8pPr>
            <a:lvl9pPr marL="16093440" indent="0">
              <a:buNone/>
              <a:defRPr sz="8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12070080"/>
            <a:ext cx="12976383" cy="22361316"/>
          </a:xfrm>
        </p:spPr>
        <p:txBody>
          <a:bodyPr/>
          <a:lstStyle>
            <a:lvl1pPr marL="0" indent="0">
              <a:buNone/>
              <a:defRPr sz="7040"/>
            </a:lvl1pPr>
            <a:lvl2pPr marL="2011680" indent="0">
              <a:buNone/>
              <a:defRPr sz="6160"/>
            </a:lvl2pPr>
            <a:lvl3pPr marL="4023360" indent="0">
              <a:buNone/>
              <a:defRPr sz="5280"/>
            </a:lvl3pPr>
            <a:lvl4pPr marL="6035040" indent="0">
              <a:buNone/>
              <a:defRPr sz="4400"/>
            </a:lvl4pPr>
            <a:lvl5pPr marL="8046720" indent="0">
              <a:buNone/>
              <a:defRPr sz="4400"/>
            </a:lvl5pPr>
            <a:lvl6pPr marL="10058400" indent="0">
              <a:buNone/>
              <a:defRPr sz="4400"/>
            </a:lvl6pPr>
            <a:lvl7pPr marL="12070080" indent="0">
              <a:buNone/>
              <a:defRPr sz="4400"/>
            </a:lvl7pPr>
            <a:lvl8pPr marL="14081760" indent="0">
              <a:buNone/>
              <a:defRPr sz="4400"/>
            </a:lvl8pPr>
            <a:lvl9pPr marL="16093440" indent="0">
              <a:buNone/>
              <a:defRPr sz="4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A4400-B34D-9641-ACA4-6F51C231390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934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66060" y="2142076"/>
            <a:ext cx="34701480" cy="7776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6060" y="10710333"/>
            <a:ext cx="34701480" cy="25527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66060" y="37290595"/>
            <a:ext cx="905256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8A4400-B34D-9641-ACA4-6F51C2313905}" type="datetimeFigureOut">
              <a:rPr lang="en-US" smtClean="0"/>
              <a:t>12/8/22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327380" y="37290595"/>
            <a:ext cx="1357884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414980" y="37290595"/>
            <a:ext cx="905256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F6222-D1F2-B242-ADDF-B3B9494E3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830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023360" rtl="0" eaLnBrk="1" latinLnBrk="0" hangingPunct="1">
        <a:lnSpc>
          <a:spcPct val="90000"/>
        </a:lnSpc>
        <a:spcBef>
          <a:spcPct val="0"/>
        </a:spcBef>
        <a:buNone/>
        <a:defRPr sz="19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5840" indent="-1005840" algn="l" defTabSz="4023360" rtl="0" eaLnBrk="1" latinLnBrk="0" hangingPunct="1">
        <a:lnSpc>
          <a:spcPct val="90000"/>
        </a:lnSpc>
        <a:spcBef>
          <a:spcPts val="4400"/>
        </a:spcBef>
        <a:buFont typeface="Arial" panose="020B0604020202020204" pitchFamily="34" charset="0"/>
        <a:buChar char="•"/>
        <a:defRPr sz="12320" kern="1200">
          <a:solidFill>
            <a:schemeClr val="tx1"/>
          </a:solidFill>
          <a:latin typeface="+mn-lt"/>
          <a:ea typeface="+mn-ea"/>
          <a:cs typeface="+mn-cs"/>
        </a:defRPr>
      </a:lvl1pPr>
      <a:lvl2pPr marL="301752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10560" kern="1200">
          <a:solidFill>
            <a:schemeClr val="tx1"/>
          </a:solidFill>
          <a:latin typeface="+mn-lt"/>
          <a:ea typeface="+mn-ea"/>
          <a:cs typeface="+mn-cs"/>
        </a:defRPr>
      </a:lvl2pPr>
      <a:lvl3pPr marL="502920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3pPr>
      <a:lvl4pPr marL="704088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4pPr>
      <a:lvl5pPr marL="905256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5pPr>
      <a:lvl6pPr marL="1106424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6pPr>
      <a:lvl7pPr marL="1307592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7pPr>
      <a:lvl8pPr marL="1508760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8pPr>
      <a:lvl9pPr marL="1709928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1pPr>
      <a:lvl2pPr marL="201168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3pPr>
      <a:lvl4pPr marL="603504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4pPr>
      <a:lvl5pPr marL="804672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6pPr>
      <a:lvl7pPr marL="1207008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7pPr>
      <a:lvl8pPr marL="1408176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8pPr>
      <a:lvl9pPr marL="1609344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hyperlink" Target="https://www.r-project.org/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4199FCC9-7254-46BE-33AE-7DB5B7FD64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482" y="13481018"/>
            <a:ext cx="20166498" cy="12502756"/>
          </a:xfrm>
          <a:prstGeom prst="rect">
            <a:avLst/>
          </a:prstGeom>
        </p:spPr>
      </p:pic>
      <p:pic>
        <p:nvPicPr>
          <p:cNvPr id="1026" name="Picture 2" descr="New and improved letterhead – for every SIPS section! | Discovery that  Connects">
            <a:extLst>
              <a:ext uri="{FF2B5EF4-FFF2-40B4-BE49-F238E27FC236}">
                <a16:creationId xmlns:a16="http://schemas.microsoft.com/office/drawing/2014/main" id="{2D382CBB-C896-2598-6BF3-018EC11013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284" y="488284"/>
            <a:ext cx="13815456" cy="2291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7C5E28-4A65-365F-14CD-78B7F2EE41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41280" y="2152"/>
            <a:ext cx="29992320" cy="3763990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l"/>
            <a:r>
              <a:rPr lang="en-US" sz="120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Weed suppression from frost-seeded</a:t>
            </a:r>
            <a:br>
              <a:rPr lang="en-US" sz="120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</a:br>
            <a:r>
              <a:rPr lang="en-US" sz="12000" b="1" i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Brassicaceae</a:t>
            </a:r>
            <a:r>
              <a:rPr lang="en-US" sz="12000" b="1" dirty="0">
                <a:solidFill>
                  <a:srgbClr val="C00000"/>
                </a:solidFill>
                <a:latin typeface="Aharoni" panose="020F0502020204030204" pitchFamily="34" charset="0"/>
                <a:cs typeface="Aharoni" panose="020F0502020204030204" pitchFamily="34" charset="0"/>
              </a:rPr>
              <a:t> cover crops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E64FAF-69D6-0F14-2A95-0CD7F1AB29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1635" y="3599243"/>
            <a:ext cx="39379757" cy="960896"/>
          </a:xfrm>
        </p:spPr>
        <p:txBody>
          <a:bodyPr>
            <a:normAutofit/>
          </a:bodyPr>
          <a:lstStyle/>
          <a:p>
            <a:r>
              <a:rPr lang="en-US" sz="4400" dirty="0"/>
              <a:t>Huong T. X. Nguyen, Olivia L. Fisher, Amy T. Fox, Kristen Loria, Kathryn F. Marini, Christopher J. Pelzer, Adam N. Sharifi, Domenic D. Varma, Sandra Wayman, Matthew R. Ryan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D71783-5FC7-96A5-E2D1-860503416B0A}"/>
              </a:ext>
            </a:extLst>
          </p:cNvPr>
          <p:cNvSpPr txBox="1"/>
          <p:nvPr/>
        </p:nvSpPr>
        <p:spPr>
          <a:xfrm>
            <a:off x="183283" y="4515127"/>
            <a:ext cx="39856817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Motivation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5400" dirty="0"/>
              <a:t>Cover crops can build soil fertility and suppress weeds [1].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5400" dirty="0"/>
              <a:t>Red clover </a:t>
            </a:r>
            <a:r>
              <a:rPr lang="en-US" sz="5400" dirty="0">
                <a:solidFill>
                  <a:schemeClr val="tx1"/>
                </a:solidFill>
              </a:rPr>
              <a:t>(</a:t>
            </a:r>
            <a:r>
              <a:rPr lang="en-US" sz="5400" i="1" dirty="0">
                <a:solidFill>
                  <a:schemeClr val="tx1"/>
                </a:solidFill>
              </a:rPr>
              <a:t>Trifolium pratense </a:t>
            </a:r>
            <a:r>
              <a:rPr lang="en-US" sz="5400" dirty="0">
                <a:solidFill>
                  <a:schemeClr val="tx1"/>
                </a:solidFill>
              </a:rPr>
              <a:t>L.) is a winter-hardy cover crop that provides multiple benefits [2] while requires little management [3], but its weed suppression performance is inconsistent [4,5].</a:t>
            </a:r>
            <a:endParaRPr lang="en-US" sz="5400" dirty="0"/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5400" dirty="0"/>
              <a:t>Brassicas are cool-season crops. Yellow mustard, spring canola, and winter rapeseed residues when incorporated with soil can reduce weed seedling emergence [6]. </a:t>
            </a:r>
            <a:r>
              <a:rPr lang="en-US" sz="5400" b="1" dirty="0">
                <a:solidFill>
                  <a:schemeClr val="accent1">
                    <a:lumMod val="75000"/>
                  </a:schemeClr>
                </a:solidFill>
              </a:rPr>
              <a:t>Can brassicas provide reliable weed suppression? 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endParaRPr lang="en-US" sz="5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D7D2B1-395F-CF47-A33F-65D580110256}"/>
              </a:ext>
            </a:extLst>
          </p:cNvPr>
          <p:cNvSpPr txBox="1"/>
          <p:nvPr/>
        </p:nvSpPr>
        <p:spPr>
          <a:xfrm>
            <a:off x="18194450" y="10121220"/>
            <a:ext cx="30146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8FCBFE-BAC6-C4D2-6028-3B21D6359B43}"/>
              </a:ext>
            </a:extLst>
          </p:cNvPr>
          <p:cNvSpPr txBox="1"/>
          <p:nvPr/>
        </p:nvSpPr>
        <p:spPr>
          <a:xfrm rot="10800000" flipV="1">
            <a:off x="22677119" y="9664167"/>
            <a:ext cx="1729797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Cover crop significantly reduced weed biomass (p = 0.0137). Collard provided the strongest weed suppression among all the examined </a:t>
            </a:r>
            <a:r>
              <a:rPr lang="en-US" sz="6000" b="1" i="1" dirty="0">
                <a:solidFill>
                  <a:schemeClr val="accent1">
                    <a:lumMod val="75000"/>
                  </a:schemeClr>
                </a:solidFill>
              </a:rPr>
              <a:t>Brassicaceae </a:t>
            </a:r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species.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DAF1467-69D5-0B4E-3A6F-707082E0D7E7}"/>
                  </a:ext>
                </a:extLst>
              </p:cNvPr>
              <p:cNvSpPr txBox="1"/>
              <p:nvPr/>
            </p:nvSpPr>
            <p:spPr>
              <a:xfrm>
                <a:off x="183283" y="26732222"/>
                <a:ext cx="27256915" cy="105209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5400" dirty="0">
                    <a:solidFill>
                      <a:schemeClr val="tx1"/>
                    </a:solidFill>
                  </a:rPr>
                  <a:t>Randomized complete block design with 4 replications (N = 48). Each replication consisted of 10 brassica cover crop species, 1 red clover, and 1 no cover crop treatment. Red clover and no cover crop are control treatments. </a:t>
                </a:r>
              </a:p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5400" dirty="0">
                    <a:solidFill>
                      <a:schemeClr val="tx1"/>
                    </a:solidFill>
                  </a:rPr>
                  <a:t>10 </a:t>
                </a:r>
                <a:r>
                  <a:rPr lang="en-US" sz="5400" i="1" dirty="0">
                    <a:solidFill>
                      <a:schemeClr val="tx1"/>
                    </a:solidFill>
                  </a:rPr>
                  <a:t>Brassicaceae </a:t>
                </a:r>
                <a:r>
                  <a:rPr lang="en-US" sz="5400" dirty="0">
                    <a:solidFill>
                      <a:schemeClr val="tx1"/>
                    </a:solidFill>
                  </a:rPr>
                  <a:t>species and red clover were frost-seeded into </a:t>
                </a:r>
                <a:r>
                  <a:rPr lang="en-US" sz="5400" b="0" i="0" u="none" strike="noStrike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</a:rPr>
                  <a:t>rolled cereal rye mulch </a:t>
                </a:r>
                <a:r>
                  <a:rPr lang="en-US" sz="5400" dirty="0">
                    <a:solidFill>
                      <a:schemeClr val="tx1"/>
                    </a:solidFill>
                  </a:rPr>
                  <a:t>on March 23</a:t>
                </a:r>
                <a:r>
                  <a:rPr lang="en-US" sz="5400" baseline="30000" dirty="0">
                    <a:solidFill>
                      <a:schemeClr val="tx1"/>
                    </a:solidFill>
                  </a:rPr>
                  <a:t>rd</a:t>
                </a:r>
                <a:r>
                  <a:rPr lang="en-US" sz="5400" dirty="0">
                    <a:solidFill>
                      <a:schemeClr val="tx1"/>
                    </a:solidFill>
                  </a:rPr>
                  <a:t>, 2022. The no cover crop was rolled cereal rye mulch residue. </a:t>
                </a:r>
              </a:p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5400" dirty="0">
                    <a:solidFill>
                      <a:schemeClr val="tx1"/>
                    </a:solidFill>
                  </a:rPr>
                  <a:t>Crop coverage was evaluated from a 0.25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quadrat per plot on Jun 2</a:t>
                </a:r>
                <a:r>
                  <a:rPr lang="en-US" sz="5400" baseline="30000" dirty="0">
                    <a:solidFill>
                      <a:schemeClr val="tx1"/>
                    </a:solidFill>
                  </a:rPr>
                  <a:t>nd</a:t>
                </a:r>
                <a:r>
                  <a:rPr lang="en-US" sz="5400" dirty="0">
                    <a:solidFill>
                      <a:schemeClr val="tx1"/>
                    </a:solidFill>
                  </a:rPr>
                  <a:t>, 2022</a:t>
                </a:r>
                <a:r>
                  <a:rPr lang="en-US" sz="5400" dirty="0"/>
                  <a:t> and c</a:t>
                </a:r>
                <a:r>
                  <a:rPr lang="en-US" sz="5400" dirty="0">
                    <a:solidFill>
                      <a:schemeClr val="tx1"/>
                    </a:solidFill>
                  </a:rPr>
                  <a:t>rop and weed biomass were sampled from a 0.25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5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quadrat per plot on Jun 3</a:t>
                </a:r>
                <a:r>
                  <a:rPr lang="en-US" sz="5400" baseline="30000" dirty="0">
                    <a:solidFill>
                      <a:schemeClr val="tx1"/>
                    </a:solidFill>
                  </a:rPr>
                  <a:t>rd</a:t>
                </a:r>
                <a:r>
                  <a:rPr lang="en-US" sz="5400" dirty="0">
                    <a:solidFill>
                      <a:schemeClr val="tx1"/>
                    </a:solidFill>
                  </a:rPr>
                  <a:t>, 2022.</a:t>
                </a:r>
              </a:p>
              <a:p>
                <a:pPr marL="857250" indent="-857250">
                  <a:buFont typeface="Arial" panose="020B0604020202020204" pitchFamily="34" charset="0"/>
                  <a:buChar char="•"/>
                </a:pPr>
                <a:r>
                  <a:rPr lang="en-US" sz="5400" dirty="0">
                    <a:solidFill>
                      <a:schemeClr val="tx1"/>
                    </a:solidFill>
                  </a:rPr>
                  <a:t>A non-linear model for crop – weed competition was fitted with </a:t>
                </a:r>
                <a:r>
                  <a:rPr lang="en-US" sz="5400" dirty="0" err="1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nls</a:t>
                </a:r>
                <a:r>
                  <a:rPr lang="en-US" sz="5400" dirty="0">
                    <a:solidFill>
                      <a:schemeClr val="tx1"/>
                    </a:solidFill>
                  </a:rPr>
                  <a:t> and a </a:t>
                </a:r>
                <a:r>
                  <a:rPr lang="en-US" sz="5400" dirty="0"/>
                  <a:t>linear model for crop coverage was fitted with </a:t>
                </a:r>
                <a:r>
                  <a:rPr lang="en-US" sz="5400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lm</a:t>
                </a:r>
                <a:r>
                  <a:rPr lang="en-US" sz="54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 </a:t>
                </a:r>
                <a:r>
                  <a:rPr lang="en-US" sz="5400" dirty="0"/>
                  <a:t>(</a:t>
                </a:r>
                <a:r>
                  <a:rPr lang="en-US" sz="5400" dirty="0">
                    <a:solidFill>
                      <a:schemeClr val="tx1"/>
                    </a:solidFill>
                  </a:rPr>
                  <a:t>stats package version 3.6.2 [7]) in R version 4.2.1 [7]. The competition conforms to </a:t>
                </a:r>
                <a:r>
                  <a:rPr lang="en-US" sz="5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400" dirty="0"/>
                  <a:t>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5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sSub>
                          <m:sSubPr>
                            <m:ctrlP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 ∗  </m:t>
                        </m:r>
                        <m:sSub>
                          <m:sSubPr>
                            <m:ctrlP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sz="54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[8],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400" dirty="0"/>
                  <a:t> is the weed biomass, C is the weed biomass when no cover crop presented,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b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is the crop – weed competition coefficient,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5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5400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54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5400" dirty="0">
                    <a:solidFill>
                      <a:schemeClr val="tx1"/>
                    </a:solidFill>
                  </a:rPr>
                  <a:t> is the cover crop biomass.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DAF1467-69D5-0B4E-3A6F-707082E0D7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283" y="26732222"/>
                <a:ext cx="27256915" cy="10520957"/>
              </a:xfrm>
              <a:prstGeom prst="rect">
                <a:avLst/>
              </a:prstGeom>
              <a:blipFill>
                <a:blip r:embed="rId4"/>
                <a:stretch>
                  <a:fillRect l="-1071" t="-1566" r="-1071" b="-25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20164146-EB2D-7B14-41E9-2666BFD8A53B}"/>
              </a:ext>
            </a:extLst>
          </p:cNvPr>
          <p:cNvSpPr txBox="1"/>
          <p:nvPr/>
        </p:nvSpPr>
        <p:spPr>
          <a:xfrm>
            <a:off x="0" y="37558016"/>
            <a:ext cx="286512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Acknowledgements </a:t>
            </a:r>
            <a:r>
              <a:rPr lang="en-US" sz="5400" dirty="0"/>
              <a:t>Keith </a:t>
            </a:r>
            <a:r>
              <a:rPr lang="en-US" sz="5400" dirty="0" err="1"/>
              <a:t>Berns</a:t>
            </a:r>
            <a:r>
              <a:rPr lang="en-US" sz="5400" dirty="0"/>
              <a:t>, Green Cover Seed, Bladen, Nebraska</a:t>
            </a:r>
          </a:p>
          <a:p>
            <a:r>
              <a:rPr lang="en-US" sz="5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This work was funded </a:t>
            </a:r>
            <a:r>
              <a:rPr lang="en-US" sz="5400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by </a:t>
            </a:r>
            <a:r>
              <a:rPr lang="en-US" sz="5400" b="0" i="1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USDA NIFA </a:t>
            </a:r>
            <a:r>
              <a:rPr lang="en-US" sz="5400" b="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Organic Agriculture Research and Extension Initiative </a:t>
            </a:r>
            <a:r>
              <a:rPr lang="en-US" sz="5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and New York State Department of Agriculture and Markets.</a:t>
            </a:r>
            <a:endParaRPr lang="en-US" sz="5400" dirty="0"/>
          </a:p>
          <a:p>
            <a:endParaRPr lang="en-US" sz="54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DEE21D-561A-27B3-5C5A-C19B2935E03D}"/>
              </a:ext>
            </a:extLst>
          </p:cNvPr>
          <p:cNvSpPr txBox="1"/>
          <p:nvPr/>
        </p:nvSpPr>
        <p:spPr>
          <a:xfrm>
            <a:off x="27744999" y="26340395"/>
            <a:ext cx="12230098" cy="13388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Teasdale JR. Contribution of cover crops to weed management in sustainable agricultural systems. Journal of production agriculture. 1996 Oct;9(4):475-9. 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Ohno T, Doolan K,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Zibilske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LM, Liebman M,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Gallandt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ER, Berube C. Phytotoxic effects of red clover amended soils on wild mustard seedling growth. Agriculture, ecosystems &amp; environment. 2000 Apr 1;78(2):187-92.</a:t>
            </a:r>
          </a:p>
          <a:p>
            <a:pPr marL="742950" indent="-742950">
              <a:buAutoNum type="arabicPeriod"/>
            </a:pPr>
            <a:r>
              <a:rPr lang="en-US" sz="3200" dirty="0">
                <a:solidFill>
                  <a:srgbClr val="222222"/>
                </a:solidFill>
                <a:latin typeface="Arial" panose="020B0604020202020204" pitchFamily="34" charset="0"/>
              </a:rPr>
              <a:t>Duiker SW, Curran SW. </a:t>
            </a:r>
            <a:r>
              <a:rPr lang="en-US" sz="3200" b="0" i="0" u="none" strike="noStrike" dirty="0">
                <a:solidFill>
                  <a:srgbClr val="001E44"/>
                </a:solidFill>
                <a:effectLst/>
                <a:latin typeface="Roboto Slab"/>
              </a:rPr>
              <a:t>Management of red clover as a cover crop. </a:t>
            </a:r>
            <a:r>
              <a:rPr lang="en-US" sz="3200" b="0" i="0" u="none" strike="noStrike" dirty="0" err="1">
                <a:solidFill>
                  <a:srgbClr val="001E44"/>
                </a:solidFill>
                <a:effectLst/>
                <a:latin typeface="Roboto Slab"/>
              </a:rPr>
              <a:t>PennState</a:t>
            </a:r>
            <a:r>
              <a:rPr lang="en-US" sz="3200" b="0" i="0" u="none" strike="noStrike" dirty="0">
                <a:solidFill>
                  <a:srgbClr val="001E44"/>
                </a:solidFill>
                <a:effectLst/>
                <a:latin typeface="Roboto Slab"/>
              </a:rPr>
              <a:t> Extension. 2007 Oct.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Mutch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DR, Martin TE,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Kosola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KR. Red clover (Trifolium pratense) suppression of common ragweed (Ambrosia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artemisiifolia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) in winter wheat (Triticum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aestivum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). Weed Technology. 2003 Mar;17(1):181-5.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Bryan CJ, Sipes SD,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Arduser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M,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Kassim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L, Gibson DJ, Scott DA, Gage KL. Efficacy of cover crops for pollinator habitat provision and weed suppression. Environmental Entomology. 2021 Feb;50(1):208-21.</a:t>
            </a:r>
            <a:endParaRPr lang="en-US" sz="3200" b="0" i="0" u="none" strike="noStrike" dirty="0">
              <a:solidFill>
                <a:srgbClr val="001E44"/>
              </a:solidFill>
              <a:effectLst/>
              <a:latin typeface="Roboto Slab"/>
            </a:endParaRPr>
          </a:p>
          <a:p>
            <a:pPr marL="742950" indent="-742950">
              <a:buAutoNum type="arabicPeriod"/>
            </a:pP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Haramoto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ER, </a:t>
            </a:r>
            <a:r>
              <a:rPr lang="en-US" sz="32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Gallandt</a:t>
            </a: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ER. Brassica cover cropping for weed management: A review. Renewable agriculture and food systems. 2004 Dec;19(4):187-98.</a:t>
            </a:r>
          </a:p>
          <a:p>
            <a:pPr marL="742950" indent="-742950">
              <a:buAutoNum type="arabicPeriod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 Core Team (2022). R: A language and environment for statistical computing. R Foundation for Statistical Computing, Vienna, Austria. URL: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https://www.R-project.org/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742950" indent="-742950">
              <a:buAutoNum type="arabicPeriod"/>
            </a:pPr>
            <a:r>
              <a:rPr lang="en-US" sz="32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Spitters CJ. An alternative approach to the analysis of mixed cropping experiments. 1. Estimation of competition effects. Netherlands Journal of Agricultural Science. 1983 Feb 1;31(1):1-1</a:t>
            </a:r>
            <a:endParaRPr lang="en-US" sz="3200" u="none" strike="noStrike" dirty="0">
              <a:solidFill>
                <a:srgbClr val="2222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A8A3CE1-3737-36DF-4AF2-B59463B48969}"/>
              </a:ext>
            </a:extLst>
          </p:cNvPr>
          <p:cNvSpPr txBox="1"/>
          <p:nvPr/>
        </p:nvSpPr>
        <p:spPr>
          <a:xfrm rot="10800000" flipV="1">
            <a:off x="376784" y="11679881"/>
            <a:ext cx="223003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accent1">
                    <a:lumMod val="75000"/>
                  </a:schemeClr>
                </a:solidFill>
              </a:rPr>
              <a:t>Collard’s coverage was significantly higher than that of red clover.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6A353D-B51C-1D7E-65EE-79966A97DE75}"/>
              </a:ext>
            </a:extLst>
          </p:cNvPr>
          <p:cNvSpPr txBox="1"/>
          <p:nvPr/>
        </p:nvSpPr>
        <p:spPr>
          <a:xfrm>
            <a:off x="10409332" y="25350799"/>
            <a:ext cx="96429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Materials and Methods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1B2838-F150-7885-1864-1C24899A7130}"/>
              </a:ext>
            </a:extLst>
          </p:cNvPr>
          <p:cNvSpPr txBox="1"/>
          <p:nvPr/>
        </p:nvSpPr>
        <p:spPr>
          <a:xfrm>
            <a:off x="30995819" y="25282653"/>
            <a:ext cx="44955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C00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References</a:t>
            </a:r>
          </a:p>
        </p:txBody>
      </p:sp>
      <p:pic>
        <p:nvPicPr>
          <p:cNvPr id="19" name="Picture 18" descr="Chart, line chart&#10;&#10;Description automatically generated">
            <a:extLst>
              <a:ext uri="{FF2B5EF4-FFF2-40B4-BE49-F238E27FC236}">
                <a16:creationId xmlns:a16="http://schemas.microsoft.com/office/drawing/2014/main" id="{E716EDEA-6F91-775E-3060-CB5D51D470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593588" y="13196533"/>
            <a:ext cx="15055051" cy="1204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935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{64970371-16F1-2C45-AF51-D4967193C261}tf10001070</Template>
  <TotalTime>3504</TotalTime>
  <Words>675</Words>
  <Application>Microsoft Macintosh PowerPoint</Application>
  <PresentationFormat>Custom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Aharoni</vt:lpstr>
      <vt:lpstr>Arial</vt:lpstr>
      <vt:lpstr>Calibri</vt:lpstr>
      <vt:lpstr>Calibri Light</vt:lpstr>
      <vt:lpstr>Cambria Math</vt:lpstr>
      <vt:lpstr>Courier New</vt:lpstr>
      <vt:lpstr>Roboto Slab</vt:lpstr>
      <vt:lpstr>Office Theme</vt:lpstr>
      <vt:lpstr>Weed suppression from frost-seeded Brassicaceae cover crops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Weed suppression from frost-seeded Brassicaceae  cover crops </dc:title>
  <dc:creator>Huong Nguyen</dc:creator>
  <cp:lastModifiedBy>Huong Nguyen</cp:lastModifiedBy>
  <cp:revision>24</cp:revision>
  <dcterms:created xsi:type="dcterms:W3CDTF">2022-11-07T16:07:29Z</dcterms:created>
  <dcterms:modified xsi:type="dcterms:W3CDTF">2022-12-08T19:50:30Z</dcterms:modified>
</cp:coreProperties>
</file>

<file path=docProps/thumbnail.jpeg>
</file>